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17"/>
  </p:notesMasterIdLst>
  <p:sldIdLst>
    <p:sldId id="283" r:id="rId4"/>
    <p:sldId id="257" r:id="rId5"/>
    <p:sldId id="314" r:id="rId6"/>
    <p:sldId id="258" r:id="rId7"/>
    <p:sldId id="264" r:id="rId8"/>
    <p:sldId id="259" r:id="rId9"/>
    <p:sldId id="260" r:id="rId10"/>
    <p:sldId id="315" r:id="rId11"/>
    <p:sldId id="317" r:id="rId12"/>
    <p:sldId id="318" r:id="rId13"/>
    <p:sldId id="319" r:id="rId14"/>
    <p:sldId id="282" r:id="rId15"/>
    <p:sldId id="265" r:id="rId16"/>
  </p:sldIdLst>
  <p:sldSz cx="18288000" cy="10288588"/>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
      <p:font typeface="Consolas" panose="020B0609020204030204" pitchFamily="49" charset="0"/>
      <p:regular r:id="rId24"/>
      <p:bold r:id="rId25"/>
      <p:italic r:id="rId26"/>
      <p:boldItalic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1"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Master" Target="slideMasters/slideMaster3.xml"/><Relationship Id="rId21" Type="http://schemas.openxmlformats.org/officeDocument/2006/relationships/font" Target="fonts/font4.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28"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2027542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1398913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28772148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39390383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E7EB8D3A-1EE5-699B-5845-3D41E8C48548}"/>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CE43DF2C-4B61-D843-3C35-F569491B0807}"/>
              </a:ext>
            </a:extLst>
          </p:cNvPr>
          <p:cNvSpPr txBox="1">
            <a:spLocks/>
          </p:cNvSpPr>
          <p:nvPr/>
        </p:nvSpPr>
        <p:spPr>
          <a:xfrm>
            <a:off x="3709066" y="5640928"/>
            <a:ext cx="10744199" cy="2271712"/>
          </a:xfrm>
          <a:prstGeom prst="rect">
            <a:avLst/>
          </a:prstGeom>
          <a:noFill/>
        </p:spPr>
        <p:txBody>
          <a:bodyPr vert="horz" lIns="91440" tIns="45720" rIns="91440" bIns="45720" rtlCol="0" anchor="ctr">
            <a:normAutofit/>
          </a:bodyPr>
          <a:lstStyle>
            <a:lvl1pPr marL="0" algn="ctr" defTabSz="1371600" rtl="0" eaLnBrk="1" latinLnBrk="0" hangingPunct="1">
              <a:lnSpc>
                <a:spcPct val="90000"/>
              </a:lnSpc>
              <a:spcBef>
                <a:spcPct val="0"/>
              </a:spcBef>
              <a:buNone/>
              <a:defRPr sz="9000" kern="1200">
                <a:solidFill>
                  <a:srgbClr val="1155CC"/>
                </a:solidFill>
                <a:latin typeface="Arial" panose="020B0604020202020204" pitchFamily="34" charset="0"/>
                <a:ea typeface="+mj-ea"/>
                <a:cs typeface="Arial" panose="020B0604020202020204" pitchFamily="34" charset="0"/>
              </a:defRPr>
            </a:lvl1p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Sync-Based Locking</a:t>
            </a:r>
          </a:p>
        </p:txBody>
      </p:sp>
      <p:sp>
        <p:nvSpPr>
          <p:cNvPr id="3" name="Rectangle: Rounded Corners 2">
            <a:extLst>
              <a:ext uri="{FF2B5EF4-FFF2-40B4-BE49-F238E27FC236}">
                <a16:creationId xmlns:a16="http://schemas.microsoft.com/office/drawing/2014/main" id="{DA95D0D2-6FF1-0594-44A5-D2A29EB1D3DA}"/>
              </a:ext>
            </a:extLst>
          </p:cNvPr>
          <p:cNvSpPr/>
          <p:nvPr/>
        </p:nvSpPr>
        <p:spPr bwMode="auto">
          <a:xfrm>
            <a:off x="607218" y="1756644"/>
            <a:ext cx="15619753" cy="1258250"/>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Sync-Based Locking using Channels:</a:t>
            </a:r>
            <a:r>
              <a:rPr lang="en-US" sz="2400" dirty="0">
                <a:solidFill>
                  <a:schemeClr val="tx1">
                    <a:lumMod val="65000"/>
                    <a:lumOff val="35000"/>
                  </a:schemeClr>
                </a:solidFill>
                <a:latin typeface="Arial" panose="020B0604020202020204" pitchFamily="34" charset="0"/>
                <a:cs typeface="Arial" panose="020B0604020202020204" pitchFamily="34" charset="0"/>
              </a:rPr>
              <a:t> In this approach, you can use Go's channels to synchronize access to shared resources, including files. By acquiring a lock through a channel, you can ensure that only one goroutine can access the file at a time.</a:t>
            </a:r>
          </a:p>
        </p:txBody>
      </p:sp>
      <p:sp>
        <p:nvSpPr>
          <p:cNvPr id="4" name="Rectangle: Rounded Corners 3">
            <a:extLst>
              <a:ext uri="{FF2B5EF4-FFF2-40B4-BE49-F238E27FC236}">
                <a16:creationId xmlns:a16="http://schemas.microsoft.com/office/drawing/2014/main" id="{2E1E183B-0815-6805-EC52-00E4769A0C7D}"/>
              </a:ext>
            </a:extLst>
          </p:cNvPr>
          <p:cNvSpPr/>
          <p:nvPr/>
        </p:nvSpPr>
        <p:spPr bwMode="auto">
          <a:xfrm>
            <a:off x="3071612" y="3178629"/>
            <a:ext cx="10763535" cy="648788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os</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lock := make(</a:t>
            </a:r>
            <a:r>
              <a:rPr lang="en-US" sz="2400" dirty="0" err="1">
                <a:solidFill>
                  <a:schemeClr val="tx1">
                    <a:lumMod val="65000"/>
                    <a:lumOff val="35000"/>
                  </a:schemeClr>
                </a:solidFill>
                <a:latin typeface="Consolas" panose="020B0609020204030204" pitchFamily="49" charset="0"/>
                <a:cs typeface="Arial" panose="020B0604020202020204" pitchFamily="34" charset="0"/>
              </a:rPr>
              <a:t>chan</a:t>
            </a:r>
            <a:r>
              <a:rPr lang="en-US" sz="2400" dirty="0">
                <a:solidFill>
                  <a:schemeClr val="tx1">
                    <a:lumMod val="65000"/>
                    <a:lumOff val="35000"/>
                  </a:schemeClr>
                </a:solidFill>
                <a:latin typeface="Consolas" panose="020B0609020204030204" pitchFamily="49" charset="0"/>
                <a:cs typeface="Arial" panose="020B0604020202020204" pitchFamily="34" charset="0"/>
              </a:rPr>
              <a:t> struct{}, 1)</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go </a:t>
            </a: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lock &lt;- struct{}{}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defer </a:t>
            </a: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 &lt;-lock }()</a:t>
            </a:r>
          </a:p>
        </p:txBody>
      </p:sp>
      <p:sp>
        <p:nvSpPr>
          <p:cNvPr id="5" name="Rectangle: Rounded Corners 4">
            <a:extLst>
              <a:ext uri="{FF2B5EF4-FFF2-40B4-BE49-F238E27FC236}">
                <a16:creationId xmlns:a16="http://schemas.microsoft.com/office/drawing/2014/main" id="{445A6794-F5DA-2368-4A07-056F6CD8DAA7}"/>
              </a:ext>
            </a:extLst>
          </p:cNvPr>
          <p:cNvSpPr/>
          <p:nvPr/>
        </p:nvSpPr>
        <p:spPr bwMode="auto">
          <a:xfrm>
            <a:off x="10295503" y="3178629"/>
            <a:ext cx="2556896" cy="35092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40787333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Sync-Based Locking Example</a:t>
            </a:r>
          </a:p>
        </p:txBody>
      </p:sp>
      <p:sp>
        <p:nvSpPr>
          <p:cNvPr id="3" name="Rectangle: Rounded Corners 2">
            <a:extLst>
              <a:ext uri="{FF2B5EF4-FFF2-40B4-BE49-F238E27FC236}">
                <a16:creationId xmlns:a16="http://schemas.microsoft.com/office/drawing/2014/main" id="{762FBDAA-F90F-D5BB-D138-79E9997882F4}"/>
              </a:ext>
            </a:extLst>
          </p:cNvPr>
          <p:cNvSpPr/>
          <p:nvPr/>
        </p:nvSpPr>
        <p:spPr bwMode="auto">
          <a:xfrm>
            <a:off x="377373" y="1640113"/>
            <a:ext cx="11745090" cy="802640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file, err := </a:t>
            </a:r>
            <a:r>
              <a:rPr lang="en-US" sz="2400" dirty="0" err="1">
                <a:solidFill>
                  <a:schemeClr val="tx1">
                    <a:lumMod val="65000"/>
                    <a:lumOff val="35000"/>
                  </a:schemeClr>
                </a:solidFill>
                <a:latin typeface="Consolas" panose="020B0609020204030204" pitchFamily="49" charset="0"/>
                <a:cs typeface="Arial" panose="020B0604020202020204" pitchFamily="34" charset="0"/>
              </a:rPr>
              <a:t>os.Create</a:t>
            </a:r>
            <a:r>
              <a:rPr lang="en-US" sz="2400" dirty="0">
                <a:solidFill>
                  <a:schemeClr val="tx1">
                    <a:lumMod val="65000"/>
                    <a:lumOff val="35000"/>
                  </a:schemeClr>
                </a:solidFill>
                <a:latin typeface="Consolas" panose="020B0609020204030204" pitchFamily="49" charset="0"/>
                <a:cs typeface="Arial" panose="020B0604020202020204" pitchFamily="34" charset="0"/>
              </a:rPr>
              <a:t>("lockedfile.txt")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if err != nil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(err)</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return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defer </a:t>
            </a:r>
            <a:r>
              <a:rPr lang="en-US" sz="2400" dirty="0" err="1">
                <a:solidFill>
                  <a:schemeClr val="tx1">
                    <a:lumMod val="65000"/>
                    <a:lumOff val="35000"/>
                  </a:schemeClr>
                </a:solidFill>
                <a:latin typeface="Consolas" panose="020B0609020204030204" pitchFamily="49" charset="0"/>
                <a:cs typeface="Arial" panose="020B0604020202020204" pitchFamily="34" charset="0"/>
              </a:rPr>
              <a:t>file.Close</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("File operations go here...")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go </a:t>
            </a: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lock &lt;- struct{}{}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defer </a:t>
            </a: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 &lt;-lock }()</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("This won't execute until the lock is released.")</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select {} }</a:t>
            </a:r>
          </a:p>
        </p:txBody>
      </p:sp>
      <p:sp>
        <p:nvSpPr>
          <p:cNvPr id="5" name="Rectangle: Rounded Corners 4">
            <a:extLst>
              <a:ext uri="{FF2B5EF4-FFF2-40B4-BE49-F238E27FC236}">
                <a16:creationId xmlns:a16="http://schemas.microsoft.com/office/drawing/2014/main" id="{2FE1634B-141F-E783-5346-F6F582A3DADB}"/>
              </a:ext>
            </a:extLst>
          </p:cNvPr>
          <p:cNvSpPr/>
          <p:nvPr/>
        </p:nvSpPr>
        <p:spPr bwMode="auto">
          <a:xfrm>
            <a:off x="8292532" y="1640113"/>
            <a:ext cx="2556896" cy="35092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4" name="Rectangle: Rounded Corners 3">
            <a:extLst>
              <a:ext uri="{FF2B5EF4-FFF2-40B4-BE49-F238E27FC236}">
                <a16:creationId xmlns:a16="http://schemas.microsoft.com/office/drawing/2014/main" id="{BAE71AE7-7DD7-2B1E-65B0-DE71B924B8C5}"/>
              </a:ext>
            </a:extLst>
          </p:cNvPr>
          <p:cNvSpPr/>
          <p:nvPr/>
        </p:nvSpPr>
        <p:spPr bwMode="auto">
          <a:xfrm>
            <a:off x="12250057" y="2090185"/>
            <a:ext cx="5254170" cy="695221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This won't execute until the lock is released.</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File operations go here...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fatal error: all goroutines are asleep - deadlock!</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goroutine 1 [select (no cases)]:</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main.main</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tmp</a:t>
            </a:r>
            <a:r>
              <a:rPr lang="en-US" sz="2400" dirty="0">
                <a:solidFill>
                  <a:schemeClr val="tx1">
                    <a:lumMod val="65000"/>
                    <a:lumOff val="35000"/>
                  </a:schemeClr>
                </a:solidFill>
                <a:latin typeface="Consolas" panose="020B0609020204030204" pitchFamily="49" charset="0"/>
                <a:cs typeface="Arial" panose="020B0604020202020204" pitchFamily="34" charset="0"/>
              </a:rPr>
              <a:t>/sQTCz5JCXE.go:24 +0x8d</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exit status 2</a:t>
            </a:r>
          </a:p>
        </p:txBody>
      </p:sp>
      <p:sp>
        <p:nvSpPr>
          <p:cNvPr id="6" name="Rectangle: Rounded Corners 5">
            <a:extLst>
              <a:ext uri="{FF2B5EF4-FFF2-40B4-BE49-F238E27FC236}">
                <a16:creationId xmlns:a16="http://schemas.microsoft.com/office/drawing/2014/main" id="{73BA6EF0-3F23-2BC1-9EFD-046A8E44718C}"/>
              </a:ext>
            </a:extLst>
          </p:cNvPr>
          <p:cNvSpPr/>
          <p:nvPr/>
        </p:nvSpPr>
        <p:spPr bwMode="auto">
          <a:xfrm>
            <a:off x="13794637" y="1739262"/>
            <a:ext cx="2556896" cy="35092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Output</a:t>
            </a:r>
          </a:p>
        </p:txBody>
      </p:sp>
    </p:spTree>
    <p:extLst>
      <p:ext uri="{BB962C8B-B14F-4D97-AF65-F5344CB8AC3E}">
        <p14:creationId xmlns:p14="http://schemas.microsoft.com/office/powerpoint/2010/main" val="1282848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4" grpId="0" animBg="1"/>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Work with the concept of file locking in Golang</a:t>
            </a:r>
            <a:endParaRPr lang="en-IN" dirty="0"/>
          </a:p>
          <a:p>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5: </a:t>
            </a:r>
          </a:p>
          <a:p>
            <a:pPr algn="ctr"/>
            <a:r>
              <a:rPr lang="en-US" sz="6000" b="1" dirty="0">
                <a:solidFill>
                  <a:schemeClr val="bg1"/>
                </a:solidFill>
                <a:latin typeface="Arial" panose="020B0604020202020204" pitchFamily="34" charset="0"/>
                <a:cs typeface="Arial" panose="020B0604020202020204" pitchFamily="34" charset="0"/>
              </a:rPr>
              <a:t>Packages and Modules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Go Modules</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b="1" dirty="0">
                <a:solidFill>
                  <a:schemeClr val="bg1"/>
                </a:solidFill>
              </a:rPr>
              <a:t>3. I/O Operations</a:t>
            </a:r>
            <a:endParaRPr lang="en-IN" sz="2550" b="1"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3</a:t>
              </a:r>
            </a:p>
          </p:txBody>
        </p:sp>
      </p:gr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 Go Packages</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File Locking</a:t>
            </a:r>
          </a:p>
          <a:p>
            <a:r>
              <a:rPr lang="en-US" dirty="0"/>
              <a:t>Advisory File Locking</a:t>
            </a:r>
          </a:p>
          <a:p>
            <a:pPr lvl="1"/>
            <a:r>
              <a:rPr lang="en-US" dirty="0"/>
              <a:t>Advisory File Locking Example</a:t>
            </a:r>
          </a:p>
          <a:p>
            <a:r>
              <a:rPr lang="en-US" dirty="0"/>
              <a:t>Sync-Based Locking</a:t>
            </a:r>
          </a:p>
          <a:p>
            <a:pPr lvl="1"/>
            <a:r>
              <a:rPr lang="en-US" dirty="0"/>
              <a:t>Sync-Based Locking Example</a:t>
            </a:r>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Understand the concept of file locking in Golang</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File Locking in Golang</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 Locking</a:t>
            </a:r>
          </a:p>
        </p:txBody>
      </p:sp>
      <p:sp>
        <p:nvSpPr>
          <p:cNvPr id="4" name="Rectangle: Rounded Corners 3"/>
          <p:cNvSpPr/>
          <p:nvPr/>
        </p:nvSpPr>
        <p:spPr bwMode="auto">
          <a:xfrm>
            <a:off x="1364343" y="1993636"/>
            <a:ext cx="15414171" cy="201693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File locking is a mechanism used to prevent multiple processes or threads from simultaneously accessing and modifying the same file.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It can lead to data corruption or other issues. </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you can implement file locking using main 2 methods:</a:t>
            </a:r>
          </a:p>
        </p:txBody>
      </p:sp>
      <p:sp>
        <p:nvSpPr>
          <p:cNvPr id="3" name="Rectangle: Rounded Corners 2">
            <a:extLst>
              <a:ext uri="{FF2B5EF4-FFF2-40B4-BE49-F238E27FC236}">
                <a16:creationId xmlns:a16="http://schemas.microsoft.com/office/drawing/2014/main" id="{66A84D8E-AB20-9EE7-D1CC-F899936D0FCA}"/>
              </a:ext>
            </a:extLst>
          </p:cNvPr>
          <p:cNvSpPr/>
          <p:nvPr/>
        </p:nvSpPr>
        <p:spPr bwMode="auto">
          <a:xfrm>
            <a:off x="2052579" y="5316723"/>
            <a:ext cx="14182839" cy="1322248"/>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Advisory File Locking:</a:t>
            </a:r>
            <a:r>
              <a:rPr lang="en-US" sz="2400" dirty="0">
                <a:solidFill>
                  <a:schemeClr val="tx1">
                    <a:lumMod val="65000"/>
                    <a:lumOff val="35000"/>
                  </a:schemeClr>
                </a:solidFill>
                <a:latin typeface="Arial" panose="020B0604020202020204" pitchFamily="34" charset="0"/>
                <a:cs typeface="Arial" panose="020B0604020202020204" pitchFamily="34" charset="0"/>
              </a:rPr>
              <a:t> It relies on the </a:t>
            </a:r>
            <a:r>
              <a:rPr lang="en-US" sz="2400" b="1" dirty="0" err="1">
                <a:solidFill>
                  <a:schemeClr val="tx1">
                    <a:lumMod val="65000"/>
                    <a:lumOff val="35000"/>
                  </a:schemeClr>
                </a:solidFill>
                <a:latin typeface="Arial" panose="020B0604020202020204" pitchFamily="34" charset="0"/>
                <a:cs typeface="Arial" panose="020B0604020202020204" pitchFamily="34" charset="0"/>
              </a:rPr>
              <a:t>os</a:t>
            </a:r>
            <a:r>
              <a:rPr lang="en-US" sz="2400" dirty="0">
                <a:solidFill>
                  <a:schemeClr val="tx1">
                    <a:lumMod val="65000"/>
                    <a:lumOff val="35000"/>
                  </a:schemeClr>
                </a:solidFill>
                <a:latin typeface="Arial" panose="020B0604020202020204" pitchFamily="34" charset="0"/>
                <a:cs typeface="Arial" panose="020B0604020202020204" pitchFamily="34" charset="0"/>
              </a:rPr>
              <a:t> package, specifically File objects, to apply locks to files.</a:t>
            </a:r>
          </a:p>
        </p:txBody>
      </p:sp>
      <p:sp>
        <p:nvSpPr>
          <p:cNvPr id="5" name="Rectangle: Rounded Corners 4">
            <a:extLst>
              <a:ext uri="{FF2B5EF4-FFF2-40B4-BE49-F238E27FC236}">
                <a16:creationId xmlns:a16="http://schemas.microsoft.com/office/drawing/2014/main" id="{996DAD8B-7C47-B48E-8EB2-8516C8684420}"/>
              </a:ext>
            </a:extLst>
          </p:cNvPr>
          <p:cNvSpPr/>
          <p:nvPr/>
        </p:nvSpPr>
        <p:spPr bwMode="auto">
          <a:xfrm>
            <a:off x="2052579" y="7284003"/>
            <a:ext cx="14182839" cy="1322248"/>
          </a:xfrm>
          <a:prstGeom prst="roundRect">
            <a:avLst/>
          </a:prstGeom>
          <a:solidFill>
            <a:schemeClr val="accent3">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Sync-Based Locking using Channels:</a:t>
            </a:r>
            <a:r>
              <a:rPr lang="en-US" sz="2400" dirty="0">
                <a:solidFill>
                  <a:schemeClr val="tx1">
                    <a:lumMod val="65000"/>
                    <a:lumOff val="35000"/>
                  </a:schemeClr>
                </a:solidFill>
                <a:latin typeface="Arial" panose="020B0604020202020204" pitchFamily="34" charset="0"/>
                <a:cs typeface="Arial" panose="020B0604020202020204" pitchFamily="34" charset="0"/>
              </a:rPr>
              <a:t> Here, we use Go's channels to synchronize access to shared resources, including files.</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Advisory File Locking</a:t>
            </a:r>
          </a:p>
        </p:txBody>
      </p:sp>
      <p:sp>
        <p:nvSpPr>
          <p:cNvPr id="3" name="Rectangle: Rounded Corners 2">
            <a:extLst>
              <a:ext uri="{FF2B5EF4-FFF2-40B4-BE49-F238E27FC236}">
                <a16:creationId xmlns:a16="http://schemas.microsoft.com/office/drawing/2014/main" id="{DA95D0D2-6FF1-0594-44A5-D2A29EB1D3DA}"/>
              </a:ext>
            </a:extLst>
          </p:cNvPr>
          <p:cNvSpPr/>
          <p:nvPr/>
        </p:nvSpPr>
        <p:spPr bwMode="auto">
          <a:xfrm>
            <a:off x="607218" y="1934893"/>
            <a:ext cx="15619753" cy="1621107"/>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Advisory File Locking:</a:t>
            </a:r>
            <a:r>
              <a:rPr lang="en-US" sz="2400" dirty="0">
                <a:solidFill>
                  <a:schemeClr val="tx1">
                    <a:lumMod val="65000"/>
                    <a:lumOff val="35000"/>
                  </a:schemeClr>
                </a:solidFill>
                <a:latin typeface="Arial" panose="020B0604020202020204" pitchFamily="34" charset="0"/>
                <a:cs typeface="Arial" panose="020B0604020202020204" pitchFamily="34" charset="0"/>
              </a:rPr>
              <a:t> Advisory file locking relies on the </a:t>
            </a:r>
            <a:r>
              <a:rPr lang="en-US" sz="2400" dirty="0" err="1">
                <a:solidFill>
                  <a:schemeClr val="tx1">
                    <a:lumMod val="65000"/>
                    <a:lumOff val="35000"/>
                  </a:schemeClr>
                </a:solidFill>
                <a:latin typeface="Arial" panose="020B0604020202020204" pitchFamily="34" charset="0"/>
                <a:cs typeface="Arial" panose="020B0604020202020204" pitchFamily="34" charset="0"/>
              </a:rPr>
              <a:t>os</a:t>
            </a:r>
            <a:r>
              <a:rPr lang="en-US" sz="2400" dirty="0">
                <a:solidFill>
                  <a:schemeClr val="tx1">
                    <a:lumMod val="65000"/>
                    <a:lumOff val="35000"/>
                  </a:schemeClr>
                </a:solidFill>
                <a:latin typeface="Arial" panose="020B0604020202020204" pitchFamily="34" charset="0"/>
                <a:cs typeface="Arial" panose="020B0604020202020204" pitchFamily="34" charset="0"/>
              </a:rPr>
              <a:t> package, specifically File objects, to apply locks to files. This mechanism is advisory because it relies on cooperation between processes. It is not enforced by the operating system, so other processes can still access the locked file without checking for locks.</a:t>
            </a:r>
          </a:p>
        </p:txBody>
      </p:sp>
      <p:sp>
        <p:nvSpPr>
          <p:cNvPr id="4" name="Rectangle: Rounded Corners 3">
            <a:extLst>
              <a:ext uri="{FF2B5EF4-FFF2-40B4-BE49-F238E27FC236}">
                <a16:creationId xmlns:a16="http://schemas.microsoft.com/office/drawing/2014/main" id="{2E1E183B-0815-6805-EC52-00E4769A0C7D}"/>
              </a:ext>
            </a:extLst>
          </p:cNvPr>
          <p:cNvSpPr/>
          <p:nvPr/>
        </p:nvSpPr>
        <p:spPr bwMode="auto">
          <a:xfrm>
            <a:off x="3071612" y="3715657"/>
            <a:ext cx="10763535" cy="595085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package main</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import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os</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syscall</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err="1">
                <a:solidFill>
                  <a:schemeClr val="tx1">
                    <a:lumMod val="65000"/>
                    <a:lumOff val="35000"/>
                  </a:schemeClr>
                </a:solidFill>
                <a:latin typeface="Consolas" panose="020B0609020204030204" pitchFamily="49" charset="0"/>
                <a:cs typeface="Arial" panose="020B0604020202020204" pitchFamily="34" charset="0"/>
              </a:rPr>
              <a:t>func</a:t>
            </a:r>
            <a:r>
              <a:rPr lang="en-US" sz="2400" dirty="0">
                <a:solidFill>
                  <a:schemeClr val="tx1">
                    <a:lumMod val="65000"/>
                    <a:lumOff val="35000"/>
                  </a:schemeClr>
                </a:solidFill>
                <a:latin typeface="Consolas" panose="020B0609020204030204" pitchFamily="49" charset="0"/>
                <a:cs typeface="Arial" panose="020B0604020202020204" pitchFamily="34" charset="0"/>
              </a:rPr>
              <a:t> main()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file, err := </a:t>
            </a:r>
            <a:r>
              <a:rPr lang="en-US" sz="2400" dirty="0" err="1">
                <a:solidFill>
                  <a:schemeClr val="tx1">
                    <a:lumMod val="65000"/>
                    <a:lumOff val="35000"/>
                  </a:schemeClr>
                </a:solidFill>
                <a:latin typeface="Consolas" panose="020B0609020204030204" pitchFamily="49" charset="0"/>
                <a:cs typeface="Arial" panose="020B0604020202020204" pitchFamily="34" charset="0"/>
              </a:rPr>
              <a:t>os.OpenFile</a:t>
            </a:r>
            <a:r>
              <a:rPr lang="en-US" sz="2400" dirty="0">
                <a:solidFill>
                  <a:schemeClr val="tx1">
                    <a:lumMod val="65000"/>
                    <a:lumOff val="35000"/>
                  </a:schemeClr>
                </a:solidFill>
                <a:latin typeface="Consolas" panose="020B0609020204030204" pitchFamily="49" charset="0"/>
                <a:cs typeface="Arial" panose="020B0604020202020204" pitchFamily="34" charset="0"/>
              </a:rPr>
              <a:t>("lockedfile.txt", </a:t>
            </a:r>
            <a:r>
              <a:rPr lang="en-US" sz="2400" dirty="0" err="1">
                <a:solidFill>
                  <a:schemeClr val="tx1">
                    <a:lumMod val="65000"/>
                    <a:lumOff val="35000"/>
                  </a:schemeClr>
                </a:solidFill>
                <a:latin typeface="Consolas" panose="020B0609020204030204" pitchFamily="49" charset="0"/>
                <a:cs typeface="Arial" panose="020B0604020202020204" pitchFamily="34" charset="0"/>
              </a:rPr>
              <a:t>os.O_WRONLY|os.O_CREATE</a:t>
            </a:r>
            <a:r>
              <a:rPr lang="en-US" sz="2400" dirty="0">
                <a:solidFill>
                  <a:schemeClr val="tx1">
                    <a:lumMod val="65000"/>
                    <a:lumOff val="35000"/>
                  </a:schemeClr>
                </a:solidFill>
                <a:latin typeface="Consolas" panose="020B0609020204030204" pitchFamily="49" charset="0"/>
                <a:cs typeface="Arial" panose="020B0604020202020204" pitchFamily="34" charset="0"/>
              </a:rPr>
              <a:t>, 0666)</a:t>
            </a:r>
          </a:p>
        </p:txBody>
      </p:sp>
      <p:sp>
        <p:nvSpPr>
          <p:cNvPr id="5" name="Rectangle: Rounded Corners 4">
            <a:extLst>
              <a:ext uri="{FF2B5EF4-FFF2-40B4-BE49-F238E27FC236}">
                <a16:creationId xmlns:a16="http://schemas.microsoft.com/office/drawing/2014/main" id="{445A6794-F5DA-2368-4A07-056F6CD8DAA7}"/>
              </a:ext>
            </a:extLst>
          </p:cNvPr>
          <p:cNvSpPr/>
          <p:nvPr/>
        </p:nvSpPr>
        <p:spPr bwMode="auto">
          <a:xfrm>
            <a:off x="10455160" y="3715657"/>
            <a:ext cx="2556896" cy="35092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Tree>
    <p:extLst>
      <p:ext uri="{BB962C8B-B14F-4D97-AF65-F5344CB8AC3E}">
        <p14:creationId xmlns:p14="http://schemas.microsoft.com/office/powerpoint/2010/main" val="380772942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Advisory File Locking Example</a:t>
            </a:r>
          </a:p>
        </p:txBody>
      </p:sp>
      <p:sp>
        <p:nvSpPr>
          <p:cNvPr id="3" name="Rectangle: Rounded Corners 2">
            <a:extLst>
              <a:ext uri="{FF2B5EF4-FFF2-40B4-BE49-F238E27FC236}">
                <a16:creationId xmlns:a16="http://schemas.microsoft.com/office/drawing/2014/main" id="{762FBDAA-F90F-D5BB-D138-79E9997882F4}"/>
              </a:ext>
            </a:extLst>
          </p:cNvPr>
          <p:cNvSpPr/>
          <p:nvPr/>
        </p:nvSpPr>
        <p:spPr bwMode="auto">
          <a:xfrm>
            <a:off x="377373" y="1640113"/>
            <a:ext cx="11745090" cy="802640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if err != nil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(err)</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return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defer </a:t>
            </a:r>
            <a:r>
              <a:rPr lang="en-US" sz="2400" dirty="0" err="1">
                <a:solidFill>
                  <a:schemeClr val="tx1">
                    <a:lumMod val="65000"/>
                    <a:lumOff val="35000"/>
                  </a:schemeClr>
                </a:solidFill>
                <a:latin typeface="Consolas" panose="020B0609020204030204" pitchFamily="49" charset="0"/>
                <a:cs typeface="Arial" panose="020B0604020202020204" pitchFamily="34" charset="0"/>
              </a:rPr>
              <a:t>file.Close</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err = </a:t>
            </a:r>
            <a:r>
              <a:rPr lang="en-US" sz="2400" dirty="0" err="1">
                <a:solidFill>
                  <a:schemeClr val="tx1">
                    <a:lumMod val="65000"/>
                    <a:lumOff val="35000"/>
                  </a:schemeClr>
                </a:solidFill>
                <a:latin typeface="Consolas" panose="020B0609020204030204" pitchFamily="49" charset="0"/>
                <a:cs typeface="Arial" panose="020B0604020202020204" pitchFamily="34" charset="0"/>
              </a:rPr>
              <a:t>syscall.Flock</a:t>
            </a:r>
            <a:r>
              <a:rPr lang="en-US" sz="2400" dirty="0">
                <a:solidFill>
                  <a:schemeClr val="tx1">
                    <a:lumMod val="65000"/>
                    <a:lumOff val="35000"/>
                  </a:schemeClr>
                </a:solidFill>
                <a:latin typeface="Consolas" panose="020B0609020204030204" pitchFamily="49" charset="0"/>
                <a:cs typeface="Arial" panose="020B0604020202020204" pitchFamily="34" charset="0"/>
              </a:rPr>
              <a:t>(int(</a:t>
            </a:r>
            <a:r>
              <a:rPr lang="en-US" sz="2400" dirty="0" err="1">
                <a:solidFill>
                  <a:schemeClr val="tx1">
                    <a:lumMod val="65000"/>
                    <a:lumOff val="35000"/>
                  </a:schemeClr>
                </a:solidFill>
                <a:latin typeface="Consolas" panose="020B0609020204030204" pitchFamily="49" charset="0"/>
                <a:cs typeface="Arial" panose="020B0604020202020204" pitchFamily="34" charset="0"/>
              </a:rPr>
              <a:t>file.Fd</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syscall.LOCK_EX|syscall.LOCK_NB</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if err != nil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("File is locked by another process")</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return }</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("File is locked. Do your work here.")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syscall.Flock</a:t>
            </a:r>
            <a:r>
              <a:rPr lang="en-US" sz="2400" dirty="0">
                <a:solidFill>
                  <a:schemeClr val="tx1">
                    <a:lumMod val="65000"/>
                    <a:lumOff val="35000"/>
                  </a:schemeClr>
                </a:solidFill>
                <a:latin typeface="Consolas" panose="020B0609020204030204" pitchFamily="49" charset="0"/>
                <a:cs typeface="Arial" panose="020B0604020202020204" pitchFamily="34" charset="0"/>
              </a:rPr>
              <a:t>(int(</a:t>
            </a:r>
            <a:r>
              <a:rPr lang="en-US" sz="2400" dirty="0" err="1">
                <a:solidFill>
                  <a:schemeClr val="tx1">
                    <a:lumMod val="65000"/>
                    <a:lumOff val="35000"/>
                  </a:schemeClr>
                </a:solidFill>
                <a:latin typeface="Consolas" panose="020B0609020204030204" pitchFamily="49" charset="0"/>
                <a:cs typeface="Arial" panose="020B0604020202020204" pitchFamily="34" charset="0"/>
              </a:rPr>
              <a:t>file.Fd</a:t>
            </a: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syscall.LOCK_UN</a:t>
            </a:r>
            <a:r>
              <a:rPr lang="en-US" sz="2400" dirty="0">
                <a:solidFill>
                  <a:schemeClr val="tx1">
                    <a:lumMod val="65000"/>
                    <a:lumOff val="35000"/>
                  </a:schemeClr>
                </a:solidFill>
                <a:latin typeface="Consolas" panose="020B0609020204030204" pitchFamily="49" charset="0"/>
                <a:cs typeface="Arial" panose="020B0604020202020204" pitchFamily="34" charset="0"/>
              </a:rPr>
              <a:t>)</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    </a:t>
            </a:r>
            <a:r>
              <a:rPr lang="en-US" sz="2400" dirty="0" err="1">
                <a:solidFill>
                  <a:schemeClr val="tx1">
                    <a:lumMod val="65000"/>
                    <a:lumOff val="35000"/>
                  </a:schemeClr>
                </a:solidFill>
                <a:latin typeface="Consolas" panose="020B0609020204030204" pitchFamily="49" charset="0"/>
                <a:cs typeface="Arial" panose="020B0604020202020204" pitchFamily="34" charset="0"/>
              </a:rPr>
              <a:t>fmt.Println</a:t>
            </a:r>
            <a:r>
              <a:rPr lang="en-US" sz="2400" dirty="0">
                <a:solidFill>
                  <a:schemeClr val="tx1">
                    <a:lumMod val="65000"/>
                    <a:lumOff val="35000"/>
                  </a:schemeClr>
                </a:solidFill>
                <a:latin typeface="Consolas" panose="020B0609020204030204" pitchFamily="49" charset="0"/>
                <a:cs typeface="Arial" panose="020B0604020202020204" pitchFamily="34" charset="0"/>
              </a:rPr>
              <a:t>("Lock released.") }</a:t>
            </a:r>
          </a:p>
        </p:txBody>
      </p:sp>
      <p:sp>
        <p:nvSpPr>
          <p:cNvPr id="5" name="Rectangle: Rounded Corners 4">
            <a:extLst>
              <a:ext uri="{FF2B5EF4-FFF2-40B4-BE49-F238E27FC236}">
                <a16:creationId xmlns:a16="http://schemas.microsoft.com/office/drawing/2014/main" id="{2FE1634B-141F-E783-5346-F6F582A3DADB}"/>
              </a:ext>
            </a:extLst>
          </p:cNvPr>
          <p:cNvSpPr/>
          <p:nvPr/>
        </p:nvSpPr>
        <p:spPr bwMode="auto">
          <a:xfrm>
            <a:off x="8292532" y="1640113"/>
            <a:ext cx="2556896" cy="35092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Syntax</a:t>
            </a:r>
          </a:p>
        </p:txBody>
      </p:sp>
      <p:sp>
        <p:nvSpPr>
          <p:cNvPr id="4" name="Rectangle: Rounded Corners 3">
            <a:extLst>
              <a:ext uri="{FF2B5EF4-FFF2-40B4-BE49-F238E27FC236}">
                <a16:creationId xmlns:a16="http://schemas.microsoft.com/office/drawing/2014/main" id="{BAE71AE7-7DD7-2B1E-65B0-DE71B924B8C5}"/>
              </a:ext>
            </a:extLst>
          </p:cNvPr>
          <p:cNvSpPr/>
          <p:nvPr/>
        </p:nvSpPr>
        <p:spPr bwMode="auto">
          <a:xfrm>
            <a:off x="12554857" y="6235542"/>
            <a:ext cx="4949370" cy="137885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File is locked. Do your work here.</a:t>
            </a:r>
          </a:p>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Consolas" panose="020B0609020204030204" pitchFamily="49" charset="0"/>
                <a:cs typeface="Arial" panose="020B0604020202020204" pitchFamily="34" charset="0"/>
              </a:rPr>
              <a:t>Lock released.</a:t>
            </a:r>
          </a:p>
        </p:txBody>
      </p:sp>
      <p:sp>
        <p:nvSpPr>
          <p:cNvPr id="6" name="Rectangle: Rounded Corners 5">
            <a:extLst>
              <a:ext uri="{FF2B5EF4-FFF2-40B4-BE49-F238E27FC236}">
                <a16:creationId xmlns:a16="http://schemas.microsoft.com/office/drawing/2014/main" id="{73BA6EF0-3F23-2BC1-9EFD-046A8E44718C}"/>
              </a:ext>
            </a:extLst>
          </p:cNvPr>
          <p:cNvSpPr/>
          <p:nvPr/>
        </p:nvSpPr>
        <p:spPr bwMode="auto">
          <a:xfrm>
            <a:off x="13751094" y="5855592"/>
            <a:ext cx="2556896" cy="35092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Code Output</a:t>
            </a:r>
          </a:p>
        </p:txBody>
      </p:sp>
    </p:spTree>
    <p:extLst>
      <p:ext uri="{BB962C8B-B14F-4D97-AF65-F5344CB8AC3E}">
        <p14:creationId xmlns:p14="http://schemas.microsoft.com/office/powerpoint/2010/main" val="29148233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4" grpId="0" animBg="1"/>
      <p:bldP spid="6"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758</TotalTime>
  <Words>653</Words>
  <Application>Microsoft Office PowerPoint</Application>
  <PresentationFormat>Custom</PresentationFormat>
  <Paragraphs>94</Paragraphs>
  <Slides>13</Slides>
  <Notes>5</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13</vt:i4>
      </vt:variant>
    </vt:vector>
  </HeadingPairs>
  <TitlesOfParts>
    <vt:vector size="20" baseType="lpstr">
      <vt:lpstr>Consolas</vt:lpstr>
      <vt:lpstr>Arial</vt:lpstr>
      <vt:lpstr>Calibri Light</vt:lpstr>
      <vt:lpstr>Calibri</vt:lpstr>
      <vt:lpstr>Office Theme</vt:lpstr>
      <vt:lpstr>Custom Design</vt:lpstr>
      <vt:lpstr>1_Custom Design</vt:lpstr>
      <vt:lpstr>PowerPoint Presentation</vt:lpstr>
      <vt:lpstr>PowerPoint Presentation</vt:lpstr>
      <vt:lpstr>PowerPoint Presentation</vt:lpstr>
      <vt:lpstr>Topics</vt:lpstr>
      <vt:lpstr>Learning Objectives</vt:lpstr>
      <vt:lpstr>File Locking in Golang</vt:lpstr>
      <vt:lpstr>File Locking</vt:lpstr>
      <vt:lpstr>Advisory File Locking</vt:lpstr>
      <vt:lpstr>Advisory File Locking Example</vt:lpstr>
      <vt:lpstr>Sync-Based Locking</vt:lpstr>
      <vt:lpstr>Sync-Based Locking Example</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99</cp:revision>
  <dcterms:created xsi:type="dcterms:W3CDTF">2023-08-03T08:03:00Z</dcterms:created>
  <dcterms:modified xsi:type="dcterms:W3CDTF">2023-11-07T07:43:56Z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